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78"/>
  </p:normalViewPr>
  <p:slideViewPr>
    <p:cSldViewPr snapToGrid="0" snapToObjects="1">
      <p:cViewPr varScale="1">
        <p:scale>
          <a:sx n="114" d="100"/>
          <a:sy n="114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0F760-5F5F-C549-9820-D4685CC2AA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2775737"/>
            <a:ext cx="12192000" cy="111304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68BDF-88BA-C24A-B5DE-D21E772593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6760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subtitle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15F6ADE-E7E6-E648-9F90-DCE95E19A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39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8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0F760-5F5F-C549-9820-D4685CC2AA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2775737"/>
            <a:ext cx="12192000" cy="111304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68BDF-88BA-C24A-B5DE-D21E772593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6760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contact information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15F6ADE-E7E6-E648-9F90-DCE95E19A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3969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378" y="4267608"/>
            <a:ext cx="6185041" cy="165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3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EB34-4B59-834A-972D-A88D71F8D6F0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C588-A05A-5646-BA7D-5DCCBF991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7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5E74F-6F83-C145-9F7B-4637CBBA6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5673"/>
            <a:ext cx="10515600" cy="86444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06C63-9B1E-C946-8B22-B03DD4D215E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agenda items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9774AF-0332-5144-A8BD-32D3D7EFB6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1825" y="139700"/>
            <a:ext cx="9451975" cy="44291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a slide title</a:t>
            </a:r>
          </a:p>
        </p:txBody>
      </p:sp>
    </p:spTree>
    <p:extLst>
      <p:ext uri="{BB962C8B-B14F-4D97-AF65-F5344CB8AC3E}">
        <p14:creationId xmlns:p14="http://schemas.microsoft.com/office/powerpoint/2010/main" val="207573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5AA66-EECB-0744-B6FA-7B97582DF0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000" baseline="0"/>
            </a:lvl1pPr>
          </a:lstStyle>
          <a:p>
            <a:r>
              <a:rPr lang="en-US" dirty="0"/>
              <a:t>Click to add chapter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661C4-1C60-194D-9C27-57192386343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add sub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0DD1E8-8463-C143-A7AC-1450EF231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1825" y="139700"/>
            <a:ext cx="9451975" cy="44291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a slide title</a:t>
            </a:r>
          </a:p>
        </p:txBody>
      </p:sp>
    </p:spTree>
    <p:extLst>
      <p:ext uri="{BB962C8B-B14F-4D97-AF65-F5344CB8AC3E}">
        <p14:creationId xmlns:p14="http://schemas.microsoft.com/office/powerpoint/2010/main" val="154227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235EB-A2DE-7946-BB17-6DB7E3CBDD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3954"/>
            <a:ext cx="10515600" cy="86444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73840-16F3-334B-AEDB-25DC4CA44B5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 or click on the icons to add a table, chart, image and other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5DA057-1EF8-7741-8E74-A37447E9CCB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or click on the icons to add a table, chart, image and other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2105071-A373-EE48-AAA5-FE9C21E0E8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1825" y="139700"/>
            <a:ext cx="9451975" cy="44291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a slide title</a:t>
            </a:r>
          </a:p>
        </p:txBody>
      </p:sp>
    </p:spTree>
    <p:extLst>
      <p:ext uri="{BB962C8B-B14F-4D97-AF65-F5344CB8AC3E}">
        <p14:creationId xmlns:p14="http://schemas.microsoft.com/office/powerpoint/2010/main" val="8498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1E329-95C3-0A42-81A0-CAED478743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866776"/>
            <a:ext cx="10515600" cy="8239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BD360-D5E2-2D4A-A3B6-6D8815FB3C7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a topic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25007-F4EA-F445-B5DE-81F7D17D0CF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text/media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94128C-B56E-664F-9DEA-E3CFC17EE32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a topic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28136E-F482-0243-B406-4DDF448EF27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text/media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B00416D-241D-5D4B-9C9E-4D6C8BD9D6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1825" y="139700"/>
            <a:ext cx="9451975" cy="44291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a slide title</a:t>
            </a:r>
          </a:p>
        </p:txBody>
      </p:sp>
    </p:spTree>
    <p:extLst>
      <p:ext uri="{BB962C8B-B14F-4D97-AF65-F5344CB8AC3E}">
        <p14:creationId xmlns:p14="http://schemas.microsoft.com/office/powerpoint/2010/main" val="177982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06542-4A2F-2748-8339-DF6F8EBB77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52830"/>
            <a:ext cx="10515600" cy="86444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060575"/>
            <a:ext cx="10515600" cy="37671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2D6059-6850-4149-979D-0C4756C3D9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01825" y="139700"/>
            <a:ext cx="9451975" cy="44291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a slide title</a:t>
            </a:r>
          </a:p>
        </p:txBody>
      </p:sp>
    </p:spTree>
    <p:extLst>
      <p:ext uri="{BB962C8B-B14F-4D97-AF65-F5344CB8AC3E}">
        <p14:creationId xmlns:p14="http://schemas.microsoft.com/office/powerpoint/2010/main" val="128344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39763" y="1244600"/>
            <a:ext cx="10575925" cy="45164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a full image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F2DF237-98F7-154B-AEB4-DB20DD09F4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01825" y="139700"/>
            <a:ext cx="9451975" cy="44291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a slide title</a:t>
            </a:r>
          </a:p>
        </p:txBody>
      </p:sp>
    </p:spTree>
    <p:extLst>
      <p:ext uri="{BB962C8B-B14F-4D97-AF65-F5344CB8AC3E}">
        <p14:creationId xmlns:p14="http://schemas.microsoft.com/office/powerpoint/2010/main" val="31636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A1F60-4105-3A49-8467-D80F90EF2A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add a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3E1CA-CB0E-854F-8392-4FF7838E88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 or click on the icons to add a table, chart, image and other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3AD1FB-DBF9-5148-9281-201725D6832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caption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818DD14-D9BF-6E43-ACB5-7F5EE75DA4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1825" y="139700"/>
            <a:ext cx="9451975" cy="44291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a slide title</a:t>
            </a:r>
          </a:p>
        </p:txBody>
      </p:sp>
    </p:spTree>
    <p:extLst>
      <p:ext uri="{BB962C8B-B14F-4D97-AF65-F5344CB8AC3E}">
        <p14:creationId xmlns:p14="http://schemas.microsoft.com/office/powerpoint/2010/main" val="177778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B13B8-1EC6-EA4B-A1A6-3860C26384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225981-E4C8-AB48-A207-279B1AEB4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8FE93-2D29-BC4E-B93B-883C5946670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caption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493C917-85EB-A84E-8B1A-9B4147562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1825" y="139700"/>
            <a:ext cx="9451975" cy="44291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a slide title</a:t>
            </a:r>
          </a:p>
        </p:txBody>
      </p:sp>
    </p:spTree>
    <p:extLst>
      <p:ext uri="{BB962C8B-B14F-4D97-AF65-F5344CB8AC3E}">
        <p14:creationId xmlns:p14="http://schemas.microsoft.com/office/powerpoint/2010/main" val="313655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C39BF0-6D07-7D41-98F6-9D858BF12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6246"/>
            <a:ext cx="10515600" cy="864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61097-85DD-8F47-B9EA-43D5F7054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4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7164EA-877D-D44A-A902-8A9276C1BB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65989" y="-18854"/>
            <a:ext cx="12267416" cy="8644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730BC0-D0C3-CF4E-A187-C6E3C66EECA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81316" y="5920033"/>
            <a:ext cx="3378200" cy="685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85" y="6208958"/>
            <a:ext cx="4754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21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0081B9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rgbClr val="0080B9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rgbClr val="0080B9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rgbClr val="0080B9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0080B9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0080B9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C9F5C-2021-4D4E-AF6F-59FA99C241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Universal Interview Offer 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57A016-0D72-5045-A783-61811336CF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Afshin E. Razi, MD, FAOA, FAAOS</a:t>
            </a:r>
          </a:p>
          <a:p>
            <a:r>
              <a:rPr lang="en-US" dirty="0"/>
              <a:t>Vice Chair and Residency Program Director</a:t>
            </a:r>
          </a:p>
          <a:p>
            <a:endParaRPr lang="en-US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97BAE06-B986-2C46-B10E-D781DE0ED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131" y="5116919"/>
            <a:ext cx="3482161" cy="174108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5194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3ACD5-FBF2-0A4B-A310-4ECB629B4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067" y="1275644"/>
            <a:ext cx="10608733" cy="4644389"/>
          </a:xfrm>
        </p:spPr>
        <p:txBody>
          <a:bodyPr/>
          <a:lstStyle/>
          <a:p>
            <a:r>
              <a:rPr lang="en-US" dirty="0"/>
              <a:t>AOA’s CORD recommended the UOD in 2020 </a:t>
            </a:r>
          </a:p>
          <a:p>
            <a:r>
              <a:rPr lang="en-US" dirty="0"/>
              <a:t>First implementation was in November of 2020</a:t>
            </a:r>
          </a:p>
          <a:p>
            <a:r>
              <a:rPr lang="en-US" dirty="0"/>
              <a:t>Modifications were made based on PD and Applicants surveys</a:t>
            </a:r>
          </a:p>
          <a:p>
            <a:r>
              <a:rPr lang="en-US" dirty="0"/>
              <a:t>Revised procedures were implemented for 2022 Match Process</a:t>
            </a:r>
          </a:p>
          <a:p>
            <a:r>
              <a:rPr lang="en-US" dirty="0" err="1"/>
              <a:t>Orthopaedic</a:t>
            </a:r>
            <a:r>
              <a:rPr lang="en-US" dirty="0"/>
              <a:t> Residency Programs choosing to participate in UOD were to record this in the </a:t>
            </a:r>
            <a:r>
              <a:rPr lang="en-US" dirty="0" err="1"/>
              <a:t>Orthopaedic</a:t>
            </a:r>
            <a:r>
              <a:rPr lang="en-US" dirty="0"/>
              <a:t> Residency Information Network (ORIN)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7CEC-D0FB-7F4C-AE66-90A156EDCD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7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F0573-884C-B443-B675-21085605D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911" y="1117600"/>
            <a:ext cx="10653889" cy="4802433"/>
          </a:xfrm>
        </p:spPr>
        <p:txBody>
          <a:bodyPr>
            <a:normAutofit/>
          </a:bodyPr>
          <a:lstStyle/>
          <a:p>
            <a:pPr fontAlgn="base"/>
            <a:r>
              <a:rPr lang="en-US" b="1" dirty="0"/>
              <a:t>Monday, November 15, 12:00pm ET</a:t>
            </a:r>
          </a:p>
          <a:p>
            <a:pPr lvl="1" fontAlgn="base"/>
            <a:r>
              <a:rPr lang="en-US" b="1" dirty="0"/>
              <a:t>Universal Interview Offer Day</a:t>
            </a:r>
            <a:endParaRPr lang="en-US" dirty="0"/>
          </a:p>
          <a:p>
            <a:pPr lvl="2" fontAlgn="base"/>
            <a:r>
              <a:rPr lang="en-US" dirty="0"/>
              <a:t>Programs extend interview offers to medical students</a:t>
            </a:r>
          </a:p>
          <a:p>
            <a:pPr lvl="2" fontAlgn="base"/>
            <a:r>
              <a:rPr lang="en-US" dirty="0"/>
              <a:t>Programs should only offer as many interview spots as they have available.</a:t>
            </a:r>
          </a:p>
          <a:p>
            <a:pPr lvl="2" fontAlgn="base"/>
            <a:r>
              <a:rPr lang="en-US" dirty="0"/>
              <a:t>A 48-hour moratorium on accepting or scheduling interviews will follow</a:t>
            </a:r>
          </a:p>
          <a:p>
            <a:pPr lvl="2" fontAlgn="base"/>
            <a:r>
              <a:rPr lang="en-US" dirty="0"/>
              <a:t>Programs should not accept/confirm early responses during the 48 hours.</a:t>
            </a:r>
          </a:p>
          <a:p>
            <a:pPr fontAlgn="base"/>
            <a:r>
              <a:rPr lang="en-US" b="1" dirty="0"/>
              <a:t>Wednesday, November 17, 12:00pm ET</a:t>
            </a:r>
          </a:p>
          <a:p>
            <a:pPr lvl="1" fontAlgn="base"/>
            <a:r>
              <a:rPr lang="en-US" b="1" dirty="0"/>
              <a:t>Interview Acceptance Period</a:t>
            </a:r>
            <a:endParaRPr lang="en-US" dirty="0"/>
          </a:p>
          <a:p>
            <a:pPr lvl="2" fontAlgn="base"/>
            <a:r>
              <a:rPr lang="en-US" dirty="0"/>
              <a:t>Medical students can begin accepting interview offers during a 24 hour window</a:t>
            </a:r>
          </a:p>
          <a:p>
            <a:pPr fontAlgn="base"/>
            <a:r>
              <a:rPr lang="en-US" b="1" dirty="0"/>
              <a:t>Thursday, November 18, 12:00pm ET</a:t>
            </a:r>
          </a:p>
          <a:p>
            <a:pPr lvl="1" fontAlgn="base"/>
            <a:r>
              <a:rPr lang="en-US" b="1" dirty="0"/>
              <a:t>Interview Acceptance Window Closes</a:t>
            </a:r>
            <a:endParaRPr lang="en-US" dirty="0"/>
          </a:p>
          <a:p>
            <a:pPr lvl="2" fontAlgn="base"/>
            <a:r>
              <a:rPr lang="en-US" dirty="0"/>
              <a:t>The 24-hour interview acceptance period for medical students closes.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670CC8-6E06-6B40-93D5-ABE6B81748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1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5F01A-B362-3241-AFA1-8DCCEE61DA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070FE858-B109-7247-82C1-45F92C2A7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032" y="5116919"/>
            <a:ext cx="3482161" cy="174108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3689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M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MC" id="{F3D3596F-D0ED-7544-9E3C-3EE53D0A6F83}" vid="{352C6235-4DF5-F94E-962E-A5D0768E40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MMC</Template>
  <TotalTime>30</TotalTime>
  <Words>169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MMC</vt:lpstr>
      <vt:lpstr>Universal Interview Offer Day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 Interview Offer Day</dc:title>
  <dc:creator>AFSHIN RAZI</dc:creator>
  <cp:lastModifiedBy>Welsh,Monica A</cp:lastModifiedBy>
  <cp:revision>1</cp:revision>
  <dcterms:created xsi:type="dcterms:W3CDTF">2022-03-09T16:20:06Z</dcterms:created>
  <dcterms:modified xsi:type="dcterms:W3CDTF">2022-03-17T12:55:40Z</dcterms:modified>
</cp:coreProperties>
</file>